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4/4/2020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76D1F735-05FE-4850-93FA-A20CB999D2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Vrednovanje u virtualnom okruženju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="" xmlns:a16="http://schemas.microsoft.com/office/drawing/2014/main" id="{07A2B89E-5822-47AB-821E-024C9DD8E3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hr-HR" b="1" dirty="0"/>
              <a:t>Naglasci za roditelje/staratelje sukladno uputi </a:t>
            </a:r>
            <a:r>
              <a:rPr lang="hr-HR" b="1" dirty="0" err="1"/>
              <a:t>mzo</a:t>
            </a:r>
            <a:r>
              <a:rPr lang="hr-HR" b="1" dirty="0"/>
              <a:t> od 3.4.2020.</a:t>
            </a:r>
          </a:p>
        </p:txBody>
      </p:sp>
    </p:spTree>
    <p:extLst>
      <p:ext uri="{BB962C8B-B14F-4D97-AF65-F5344CB8AC3E}">
        <p14:creationId xmlns:p14="http://schemas.microsoft.com/office/powerpoint/2010/main" val="3906279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>
            <a:extLst>
              <a:ext uri="{FF2B5EF4-FFF2-40B4-BE49-F238E27FC236}">
                <a16:creationId xmlns="" xmlns:a16="http://schemas.microsoft.com/office/drawing/2014/main" id="{1EC36632-9F3B-4AFD-80FA-B35738C61492}"/>
              </a:ext>
            </a:extLst>
          </p:cNvPr>
          <p:cNvSpPr txBox="1"/>
          <p:nvPr/>
        </p:nvSpPr>
        <p:spPr>
          <a:xfrm>
            <a:off x="594804" y="603681"/>
            <a:ext cx="10829055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/>
              <a:t>Roditelji imaju ključnu ulogu u osiguravanju </a:t>
            </a:r>
            <a:r>
              <a:rPr lang="hr-HR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kruga povjerenja</a:t>
            </a:r>
          </a:p>
          <a:p>
            <a:endParaRPr lang="hr-HR" dirty="0"/>
          </a:p>
          <a:p>
            <a:r>
              <a:rPr lang="hr-HR" dirty="0"/>
              <a:t>U prvom planu nam je </a:t>
            </a:r>
            <a:r>
              <a:rPr lang="hr-HR" b="1" dirty="0">
                <a:solidFill>
                  <a:schemeClr val="tx2">
                    <a:lumMod val="50000"/>
                  </a:schemeClr>
                </a:solidFill>
              </a:rPr>
              <a:t>dobrobit </a:t>
            </a:r>
            <a:r>
              <a:rPr lang="hr-HR" dirty="0"/>
              <a:t>samih učenika</a:t>
            </a:r>
          </a:p>
          <a:p>
            <a:endParaRPr lang="hr-HR" dirty="0"/>
          </a:p>
          <a:p>
            <a:r>
              <a:rPr lang="hr-HR" dirty="0"/>
              <a:t>Učenike treba </a:t>
            </a:r>
            <a:r>
              <a:rPr lang="hr-HR" b="1" dirty="0">
                <a:solidFill>
                  <a:schemeClr val="tx2">
                    <a:lumMod val="50000"/>
                  </a:schemeClr>
                </a:solidFill>
              </a:rPr>
              <a:t>poticati</a:t>
            </a:r>
            <a:r>
              <a:rPr lang="hr-HR" b="1" dirty="0"/>
              <a:t> na učenje</a:t>
            </a:r>
            <a:r>
              <a:rPr lang="hr-HR" dirty="0"/>
              <a:t>, ocjenjivanje je u drugom planu</a:t>
            </a:r>
          </a:p>
          <a:p>
            <a:endParaRPr lang="hr-HR" dirty="0"/>
          </a:p>
          <a:p>
            <a:r>
              <a:rPr lang="hr-HR" dirty="0"/>
              <a:t>Ključno u ovoj izvanrednoj situaciji je </a:t>
            </a:r>
            <a:r>
              <a:rPr lang="hr-HR" b="1" dirty="0"/>
              <a:t>razumijevanje</a:t>
            </a:r>
            <a:r>
              <a:rPr lang="hr-HR" dirty="0"/>
              <a:t> između učitelja, učenika i roditelja</a:t>
            </a:r>
          </a:p>
          <a:p>
            <a:endParaRPr lang="hr-HR" dirty="0"/>
          </a:p>
          <a:p>
            <a:r>
              <a:rPr lang="hr-HR" dirty="0"/>
              <a:t>Roditelj treba </a:t>
            </a:r>
            <a:r>
              <a:rPr lang="hr-HR" b="1" dirty="0"/>
              <a:t>osigurati i postaviti </a:t>
            </a:r>
            <a:r>
              <a:rPr lang="hr-HR" dirty="0"/>
              <a:t>djetetu pravila ŠKOLE U KUĆI i </a:t>
            </a:r>
            <a:r>
              <a:rPr lang="hr-HR" b="1" dirty="0"/>
              <a:t>odrediti</a:t>
            </a:r>
            <a:r>
              <a:rPr lang="hr-HR" dirty="0"/>
              <a:t> vrijeme za učenje</a:t>
            </a:r>
          </a:p>
          <a:p>
            <a:endParaRPr lang="hr-HR" dirty="0"/>
          </a:p>
          <a:p>
            <a:r>
              <a:rPr lang="hr-HR" dirty="0"/>
              <a:t>Roditeljska je uloga </a:t>
            </a:r>
            <a:r>
              <a:rPr lang="hr-HR" b="1" dirty="0"/>
              <a:t>POTICATI</a:t>
            </a:r>
            <a:r>
              <a:rPr lang="hr-HR" dirty="0"/>
              <a:t> dijete da </a:t>
            </a:r>
            <a:r>
              <a:rPr lang="hr-HR" b="1" dirty="0"/>
              <a:t>SAMOSTALNO</a:t>
            </a:r>
            <a:r>
              <a:rPr lang="hr-HR" dirty="0"/>
              <a:t> odrađuje sve podatke i </a:t>
            </a:r>
            <a:r>
              <a:rPr lang="hr-HR" b="1" dirty="0"/>
              <a:t>OHRABRITI</a:t>
            </a:r>
            <a:r>
              <a:rPr lang="hr-HR" dirty="0"/>
              <a:t> ga da </a:t>
            </a:r>
          </a:p>
          <a:p>
            <a:r>
              <a:rPr lang="hr-HR" dirty="0"/>
              <a:t>se za sve nejasnoće obrati učitelju.</a:t>
            </a:r>
          </a:p>
          <a:p>
            <a:endParaRPr lang="hr-HR" dirty="0"/>
          </a:p>
          <a:p>
            <a:r>
              <a:rPr lang="hr-HR" dirty="0"/>
              <a:t>Odgovornost je roditelja </a:t>
            </a:r>
            <a:r>
              <a:rPr lang="hr-HR" b="1" dirty="0"/>
              <a:t>POMOĆI </a:t>
            </a:r>
            <a:r>
              <a:rPr lang="hr-HR" dirty="0"/>
              <a:t>djetetu, ali </a:t>
            </a:r>
            <a:r>
              <a:rPr lang="hr-HR" b="1" dirty="0"/>
              <a:t>NE i RADITI </a:t>
            </a:r>
            <a:r>
              <a:rPr lang="hr-HR" dirty="0"/>
              <a:t>umjesto njega jer u tom slučaju </a:t>
            </a:r>
            <a:r>
              <a:rPr lang="hr-HR" b="1" dirty="0"/>
              <a:t>ŠTETE </a:t>
            </a:r>
          </a:p>
          <a:p>
            <a:r>
              <a:rPr lang="hr-HR" dirty="0"/>
              <a:t>razvoju odgovornosti i samostalnosti kod djece i </a:t>
            </a:r>
            <a:r>
              <a:rPr lang="hr-HR" b="1" dirty="0"/>
              <a:t>UMANJUJU</a:t>
            </a:r>
            <a:r>
              <a:rPr lang="hr-HR" dirty="0"/>
              <a:t>  njihove šanse za samostalno snalaženje u procesu </a:t>
            </a:r>
          </a:p>
          <a:p>
            <a:r>
              <a:rPr lang="hr-HR" dirty="0"/>
              <a:t>cjeloživotnog učenja i svakodnevnog rješavanja problema</a:t>
            </a:r>
          </a:p>
        </p:txBody>
      </p:sp>
    </p:spTree>
    <p:extLst>
      <p:ext uri="{BB962C8B-B14F-4D97-AF65-F5344CB8AC3E}">
        <p14:creationId xmlns:p14="http://schemas.microsoft.com/office/powerpoint/2010/main" val="1467193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>
            <a:extLst>
              <a:ext uri="{FF2B5EF4-FFF2-40B4-BE49-F238E27FC236}">
                <a16:creationId xmlns="" xmlns:a16="http://schemas.microsoft.com/office/drawing/2014/main" id="{0633D2AF-DFB4-4BF9-9A37-63F1C4B0B689}"/>
              </a:ext>
            </a:extLst>
          </p:cNvPr>
          <p:cNvSpPr/>
          <p:nvPr/>
        </p:nvSpPr>
        <p:spPr>
          <a:xfrm>
            <a:off x="2052747" y="1275721"/>
            <a:ext cx="7807458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36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RODITELJI SU TI KOJI </a:t>
            </a:r>
          </a:p>
          <a:p>
            <a:pPr algn="ctr"/>
            <a:r>
              <a:rPr lang="hr-HR" sz="36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MORAJU ODGAJATI</a:t>
            </a:r>
          </a:p>
          <a:p>
            <a:pPr algn="ctr"/>
            <a:r>
              <a:rPr lang="hr-HR" sz="36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SVOJU DJECU DA </a:t>
            </a:r>
          </a:p>
          <a:p>
            <a:pPr algn="ctr"/>
            <a:r>
              <a:rPr lang="hr-HR" sz="360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SAMOSTALNO RADE, </a:t>
            </a:r>
            <a:r>
              <a:rPr lang="hr-HR" sz="36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NE PREPISUJU I </a:t>
            </a:r>
          </a:p>
          <a:p>
            <a:pPr algn="ctr"/>
            <a:r>
              <a:rPr lang="hr-HR" sz="36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DA CIJENE RAD, </a:t>
            </a:r>
          </a:p>
          <a:p>
            <a:pPr algn="ctr"/>
            <a:r>
              <a:rPr lang="hr-HR" sz="36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KAKO SVOJ,TAKO I TUĐI!</a:t>
            </a:r>
          </a:p>
        </p:txBody>
      </p:sp>
    </p:spTree>
    <p:extLst>
      <p:ext uri="{BB962C8B-B14F-4D97-AF65-F5344CB8AC3E}">
        <p14:creationId xmlns:p14="http://schemas.microsoft.com/office/powerpoint/2010/main" val="3326910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="" xmlns:a16="http://schemas.microsoft.com/office/drawing/2014/main" id="{172BB3F1-548A-4B7E-A190-3B14911329F9}"/>
              </a:ext>
            </a:extLst>
          </p:cNvPr>
          <p:cNvSpPr txBox="1"/>
          <p:nvPr/>
        </p:nvSpPr>
        <p:spPr>
          <a:xfrm>
            <a:off x="111252" y="145505"/>
            <a:ext cx="1145743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U VIRTUALNOM OKRUŽENJU </a:t>
            </a:r>
            <a:r>
              <a:rPr lang="hr-HR" b="1" dirty="0"/>
              <a:t>VREDNOVANJE </a:t>
            </a:r>
            <a:r>
              <a:rPr lang="hr-HR" dirty="0"/>
              <a:t>SE </a:t>
            </a:r>
            <a:r>
              <a:rPr lang="hr-HR" b="1" dirty="0"/>
              <a:t>NE OSLANJA NA POZNAVANJE SADRŽAJA </a:t>
            </a:r>
            <a:r>
              <a:rPr lang="hr-HR" dirty="0"/>
              <a:t>KAO GLAVNI </a:t>
            </a:r>
            <a:r>
              <a:rPr lang="hr-HR" dirty="0" smtClean="0"/>
              <a:t>POKAZATELJ </a:t>
            </a:r>
            <a:r>
              <a:rPr lang="hr-HR" dirty="0"/>
              <a:t>ZNANJA, VEĆ TREBA </a:t>
            </a:r>
            <a:r>
              <a:rPr lang="hr-HR" b="1" dirty="0"/>
              <a:t>OBRATITI PAŽNJU I NA SAMOSTALNOST, KREATIVNOST, MOGUĆNOST </a:t>
            </a:r>
            <a:r>
              <a:rPr lang="hr-HR" b="1" dirty="0" smtClean="0"/>
              <a:t>KORIŠTENJA </a:t>
            </a:r>
            <a:r>
              <a:rPr lang="hr-HR" b="1" dirty="0"/>
              <a:t>NAUČENOG I TIMSKI RAD.</a:t>
            </a:r>
          </a:p>
          <a:p>
            <a:endParaRPr lang="hr-HR" dirty="0"/>
          </a:p>
          <a:p>
            <a:r>
              <a:rPr lang="hr-HR" dirty="0"/>
              <a:t>U OVOM RAZDOBLJU </a:t>
            </a:r>
            <a:r>
              <a:rPr lang="hr-HR" b="1" dirty="0"/>
              <a:t>SVI UČENICI TREBAJU DOBITI I OCJENU IZ AKTIVNOSTI </a:t>
            </a:r>
            <a:r>
              <a:rPr lang="hr-HR" dirty="0"/>
              <a:t>U IZVRŠAVANJU SVOJIH</a:t>
            </a:r>
          </a:p>
          <a:p>
            <a:r>
              <a:rPr lang="hr-HR" dirty="0"/>
              <a:t>OBVEZA, ALI </a:t>
            </a:r>
            <a:r>
              <a:rPr lang="hr-HR" b="1" dirty="0"/>
              <a:t>OD UČENIKA SE OČEKUJE I DA SAMOSTALNO RADE NA </a:t>
            </a:r>
            <a:r>
              <a:rPr lang="hr-HR" b="1" dirty="0" smtClean="0"/>
              <a:t>SLOŽENIJIM </a:t>
            </a:r>
            <a:r>
              <a:rPr lang="hr-HR" b="1" dirty="0"/>
              <a:t>ZADACIMA</a:t>
            </a:r>
            <a:r>
              <a:rPr lang="hr-HR" dirty="0"/>
              <a:t>.</a:t>
            </a:r>
          </a:p>
          <a:p>
            <a:endParaRPr lang="hr-HR" dirty="0"/>
          </a:p>
          <a:p>
            <a:r>
              <a:rPr lang="hr-HR" dirty="0"/>
              <a:t>RODITELJ SE TREBA </a:t>
            </a:r>
            <a:r>
              <a:rPr lang="hr-HR" b="1" dirty="0"/>
              <a:t>UPOZNATI SA ZADACIMA</a:t>
            </a:r>
            <a:r>
              <a:rPr lang="hr-HR" dirty="0"/>
              <a:t>, ALI SE </a:t>
            </a:r>
            <a:r>
              <a:rPr lang="hr-HR" b="1" dirty="0"/>
              <a:t>NIKAKO NE TREBA ANGAŽIRATI </a:t>
            </a:r>
            <a:r>
              <a:rPr lang="hr-HR" dirty="0"/>
              <a:t>U IZRADI</a:t>
            </a:r>
          </a:p>
          <a:p>
            <a:r>
              <a:rPr lang="hr-HR" dirty="0"/>
              <a:t>I PISANJU TAKVIH RADOVA </a:t>
            </a:r>
            <a:r>
              <a:rPr lang="hr-HR" b="1" dirty="0"/>
              <a:t>UMJESTO UČENIKA</a:t>
            </a:r>
          </a:p>
          <a:p>
            <a:endParaRPr lang="hr-HR" dirty="0"/>
          </a:p>
          <a:p>
            <a:r>
              <a:rPr lang="hr-HR" b="1" dirty="0"/>
              <a:t>SADRŽAJI </a:t>
            </a:r>
            <a:r>
              <a:rPr lang="hr-HR" dirty="0"/>
              <a:t>KOJE UČITELJI TREBAJU POUČAVATI I KASNIJE VREDNOVATI I OCJENJIVATI TREBAJU</a:t>
            </a:r>
          </a:p>
          <a:p>
            <a:r>
              <a:rPr lang="hr-HR" dirty="0"/>
              <a:t>BITI </a:t>
            </a:r>
            <a:r>
              <a:rPr lang="hr-HR" b="1" dirty="0"/>
              <a:t>USMJERENI NA BITNO</a:t>
            </a:r>
            <a:r>
              <a:rPr lang="hr-HR" dirty="0"/>
              <a:t>,  A OSLOBODITI SE SPOREDNIH DETALJA</a:t>
            </a:r>
          </a:p>
          <a:p>
            <a:endParaRPr lang="hr-HR" dirty="0"/>
          </a:p>
          <a:p>
            <a:r>
              <a:rPr lang="hr-HR" dirty="0"/>
              <a:t>UČITELJI SU DOBILI UPUTE O VREDNOVANJU U VIRTUALNOM OKRUŽENJU. UČENICI I RODITELJI BITI ĆE UPOZNATI S ISTIMA KADA UČITELJI ŠKOLE DOGOVORE POSTUPKE ZA NJIHOVU JEDINSTVENU PROVEDBU</a:t>
            </a:r>
          </a:p>
          <a:p>
            <a:endParaRPr lang="hr-HR" dirty="0"/>
          </a:p>
          <a:p>
            <a:r>
              <a:rPr lang="hr-HR" dirty="0"/>
              <a:t>ODLUKE SU PODLOŽNE PROMJENAMA USLIJED PROMJENA OKOLNOSTI, ALI ONE </a:t>
            </a:r>
            <a:r>
              <a:rPr lang="hr-HR" b="1" dirty="0"/>
              <a:t>NEĆE BITI NIKAD NA ŠTETU UČENIKA</a:t>
            </a:r>
            <a:r>
              <a:rPr lang="hr-HR" dirty="0"/>
              <a:t>, STOGA POZIVAMO RODITELJE NA </a:t>
            </a:r>
            <a:r>
              <a:rPr lang="hr-HR" b="1" dirty="0" smtClean="0"/>
              <a:t>STRPLJENJE </a:t>
            </a:r>
            <a:r>
              <a:rPr lang="hr-HR" b="1" dirty="0"/>
              <a:t>I SURADNJU</a:t>
            </a:r>
          </a:p>
        </p:txBody>
      </p:sp>
    </p:spTree>
    <p:extLst>
      <p:ext uri="{BB962C8B-B14F-4D97-AF65-F5344CB8AC3E}">
        <p14:creationId xmlns:p14="http://schemas.microsoft.com/office/powerpoint/2010/main" val="1794469630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j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TM10001114[[fn=Galerija]]</Template>
  <TotalTime>37</TotalTime>
  <Words>305</Words>
  <Application>Microsoft Office PowerPoint</Application>
  <PresentationFormat>Široki zaslon</PresentationFormat>
  <Paragraphs>38</Paragraphs>
  <Slides>4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4</vt:i4>
      </vt:variant>
    </vt:vector>
  </HeadingPairs>
  <TitlesOfParts>
    <vt:vector size="7" baseType="lpstr">
      <vt:lpstr>Arial</vt:lpstr>
      <vt:lpstr>Gill Sans MT</vt:lpstr>
      <vt:lpstr>Galerija</vt:lpstr>
      <vt:lpstr>Vrednovanje u virtualnom okruženju</vt:lpstr>
      <vt:lpstr>PowerPointova prezentacija</vt:lpstr>
      <vt:lpstr>PowerPointova prezentacija</vt:lpstr>
      <vt:lpstr>PowerPointova prezentacija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Vrednovanje u virtualnom okruženju</dc:title>
  <dc:creator>Korisnik</dc:creator>
  <cp:lastModifiedBy>Windows korisnik</cp:lastModifiedBy>
  <cp:revision>6</cp:revision>
  <dcterms:created xsi:type="dcterms:W3CDTF">2020-04-03T19:29:44Z</dcterms:created>
  <dcterms:modified xsi:type="dcterms:W3CDTF">2020-04-04T07:08:22Z</dcterms:modified>
</cp:coreProperties>
</file>